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2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6" y="78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presProps" Target="presProps.xml"  /><Relationship Id="rId9" Type="http://schemas.openxmlformats.org/officeDocument/2006/relationships/viewProps" Target="viewProp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307A9A08-1739-4630-83E7-3BE8BF9AFCDF}" type="datetime1">
              <a:rPr lang="ko-KR" altLang="en-US"/>
              <a:pPr lvl="0">
                <a:defRPr/>
              </a:pPr>
              <a:t>2019-10-23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CC9CA0D-7254-42B6-AF00-30CF28395D6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1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/>
                <a:ea typeface="맑은 고딕"/>
              </a:defRPr>
            </a:lvl9pPr>
          </a:lstStyle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fld id="{AB1AD533-1260-4F5C-B210-FBF3022D3ED4}" type="slidenum">
              <a:rPr kumimoji="1" lang="en-US" altLang="en-US" sz="13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t>1</a:t>
            </a:fld>
            <a:endParaRPr kumimoji="1" lang="en-US" altLang="en-US" sz="13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endParaRPr lang="ko-KR" altLang="en-US" sz="1800" smtClean="0"/>
          </a:p>
        </p:txBody>
      </p:sp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175685" y="38100"/>
            <a:ext cx="4057649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ko-KR" sz="16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Kangwon National University</a:t>
            </a:r>
          </a:p>
        </p:txBody>
      </p:sp>
      <p:sp>
        <p:nvSpPr>
          <p:cNvPr id="5" name="Text Box 10"/>
          <p:cNvSpPr txBox="1">
            <a:spLocks noChangeArrowheads="1"/>
          </p:cNvSpPr>
          <p:nvPr userDrawn="1"/>
        </p:nvSpPr>
        <p:spPr bwMode="auto">
          <a:xfrm>
            <a:off x="406400" y="6472238"/>
            <a:ext cx="355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ko-KR" sz="18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Prof. B. H. Kim 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7823200" y="6494463"/>
            <a:ext cx="3860800" cy="2603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232480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87385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238354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200129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138080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331210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168484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397067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53144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131522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333375"/>
            <a:ext cx="2743200" cy="57927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333375"/>
            <a:ext cx="8026400" cy="5792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</p:spTree>
    <p:extLst>
      <p:ext uri="{BB962C8B-B14F-4D97-AF65-F5344CB8AC3E}">
        <p14:creationId xmlns:p14="http://schemas.microsoft.com/office/powerpoint/2010/main" val="2884798700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endParaRPr lang="ko-KR" altLang="en-US" sz="1800" smtClean="0"/>
          </a:p>
        </p:txBody>
      </p:sp>
      <p:sp>
        <p:nvSpPr>
          <p:cNvPr id="1032" name="Rectangle 9"/>
          <p:cNvSpPr>
            <a:spLocks noChangeArrowheads="1"/>
          </p:cNvSpPr>
          <p:nvPr userDrawn="1"/>
        </p:nvSpPr>
        <p:spPr bwMode="auto">
          <a:xfrm>
            <a:off x="419100" y="277814"/>
            <a:ext cx="11328400" cy="6300787"/>
          </a:xfrm>
          <a:prstGeom prst="rect">
            <a:avLst/>
          </a:prstGeom>
          <a:solidFill>
            <a:srgbClr val="D2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endParaRPr lang="ko-KR" altLang="en-US" sz="1800" smtClean="0"/>
          </a:p>
        </p:txBody>
      </p:sp>
      <p:sp>
        <p:nvSpPr>
          <p:cNvPr id="1033" name="Rectangle 10"/>
          <p:cNvSpPr>
            <a:spLocks noChangeArrowheads="1"/>
          </p:cNvSpPr>
          <p:nvPr userDrawn="1"/>
        </p:nvSpPr>
        <p:spPr bwMode="auto">
          <a:xfrm>
            <a:off x="419100" y="277814"/>
            <a:ext cx="11328400" cy="900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endParaRPr lang="ko-KR" altLang="en-US" sz="1800" smtClean="0"/>
          </a:p>
        </p:txBody>
      </p:sp>
      <p:sp>
        <p:nvSpPr>
          <p:cNvPr id="1034" name="Line 11"/>
          <p:cNvSpPr>
            <a:spLocks noChangeShapeType="1"/>
          </p:cNvSpPr>
          <p:nvPr userDrawn="1"/>
        </p:nvSpPr>
        <p:spPr bwMode="auto">
          <a:xfrm>
            <a:off x="419100" y="1177926"/>
            <a:ext cx="113284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80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5817" y="6567488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b="1">
                <a:solidFill>
                  <a:srgbClr val="F3F3F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CAD/CAM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06400" y="0"/>
            <a:ext cx="355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ko-KR" sz="1400" b="1">
                <a:solidFill>
                  <a:srgbClr val="F3F3F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Kangwon National University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406400" y="6553200"/>
            <a:ext cx="355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ko-KR" sz="1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Prof. B. H. Kim 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3376"/>
            <a:ext cx="10972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1367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effectLst>
            <a:outerShdw blurRad="38100" dist="38100" dir="2700000" algn="tl">
              <a:srgbClr val="C0C0C0"/>
            </a:outerShdw>
          </a:effectLst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png"  /><Relationship Id="rId6" Type="http://schemas.openxmlformats.org/officeDocument/2006/relationships/image" Target="../media/image8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Relationship Id="rId4" Type="http://schemas.openxmlformats.org/officeDocument/2006/relationships/image" Target="../media/image11.png"  /><Relationship Id="rId5" Type="http://schemas.openxmlformats.org/officeDocument/2006/relationships/image" Target="../media/image12.png"  /><Relationship Id="rId6" Type="http://schemas.openxmlformats.org/officeDocument/2006/relationships/image" Target="../media/image1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7883584" y="6494463"/>
            <a:ext cx="3860800" cy="2603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>
                <a:solidFill>
                  <a:srgbClr val="BBE0E3"/>
                </a:solidFill>
              </a:rPr>
              <a:t>Adv. Solid Modelling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3913" y="108360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5400" dirty="0">
                <a:latin typeface="Century Gothic" pitchFamily="34" charset="0"/>
              </a:rPr>
              <a:t>Advanced </a:t>
            </a:r>
            <a:br>
              <a:rPr lang="en-US" altLang="ko-KR" sz="5400" dirty="0">
                <a:latin typeface="Century Gothic" pitchFamily="34" charset="0"/>
              </a:rPr>
            </a:br>
            <a:r>
              <a:rPr lang="en-US" altLang="ko-KR" sz="5400" dirty="0">
                <a:latin typeface="Century Gothic" pitchFamily="34" charset="0"/>
              </a:rPr>
              <a:t>Solid Modeling</a:t>
            </a:r>
            <a:r>
              <a:rPr lang="en-US" altLang="ko-KR" sz="5400" dirty="0">
                <a:latin typeface="Copperplate Gothic Bold" pitchFamily="34" charset="0"/>
              </a:rPr>
              <a:t/>
            </a:r>
            <a:br>
              <a:rPr lang="en-US" altLang="ko-KR" sz="5400" dirty="0">
                <a:latin typeface="Copperplate Gothic Bold" pitchFamily="34" charset="0"/>
              </a:rPr>
            </a:br>
            <a:r>
              <a:rPr lang="en-US" altLang="ko-KR" sz="3200" b="0" dirty="0">
                <a:solidFill>
                  <a:schemeClr val="folHlink"/>
                </a:solidFill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Lab </a:t>
            </a:r>
            <a:r>
              <a:rPr lang="en-US" altLang="ko-KR" sz="3200" b="0" dirty="0" smtClean="0">
                <a:solidFill>
                  <a:schemeClr val="folHlink"/>
                </a:solidFill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– GD&amp;T 1 Finger</a:t>
            </a:r>
            <a:endParaRPr lang="en-US" altLang="ko-KR" sz="3200" b="0" dirty="0">
              <a:solidFill>
                <a:schemeClr val="folHlink"/>
              </a:solidFill>
              <a:effectLst/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927350" y="5171876"/>
            <a:ext cx="64008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ko-KR" sz="2400" dirty="0">
                <a:solidFill>
                  <a:srgbClr val="FF9900"/>
                </a:solidFill>
                <a:latin typeface="Copperplate Gothic Bold" panose="020E0705020206020404" pitchFamily="34" charset="0"/>
              </a:rPr>
              <a:t>Department of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ko-KR" sz="2400" dirty="0">
                <a:solidFill>
                  <a:srgbClr val="FF9900"/>
                </a:solidFill>
                <a:latin typeface="Copperplate Gothic Bold" panose="020E0705020206020404" pitchFamily="34" charset="0"/>
              </a:rPr>
              <a:t>Mechatronics </a:t>
            </a:r>
            <a:r>
              <a:rPr lang="en-US" altLang="ko-KR" sz="2400" dirty="0" err="1">
                <a:solidFill>
                  <a:srgbClr val="FF9900"/>
                </a:solidFill>
                <a:latin typeface="Copperplate Gothic Bold" panose="020E0705020206020404" pitchFamily="34" charset="0"/>
              </a:rPr>
              <a:t>EngineeRing</a:t>
            </a:r>
            <a:r>
              <a:rPr lang="ko-KR" altLang="en-US" sz="2400" dirty="0">
                <a:solidFill>
                  <a:srgbClr val="FF9900"/>
                </a:solidFill>
                <a:latin typeface="Copperplate Gothic Bold" panose="020E0705020206020404" pitchFamily="34" charset="0"/>
              </a:rPr>
              <a:t> </a:t>
            </a:r>
            <a:endParaRPr lang="en-US" altLang="ko-KR" sz="2400" dirty="0">
              <a:solidFill>
                <a:srgbClr val="FF9900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927" y="3001565"/>
            <a:ext cx="2388250" cy="217031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743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GD&amp;T Exercise 1 - Finger</a:t>
            </a:r>
            <a:endParaRPr lang="ko-KR" altLang="en-US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9061897" y="6571084"/>
            <a:ext cx="2895600" cy="2603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/>
              <a:t>Adv. Solid Modelling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712479" y="1390874"/>
            <a:ext cx="5507166" cy="3595193"/>
            <a:chOff x="712479" y="1390875"/>
            <a:chExt cx="4325347" cy="274389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9" y="1390875"/>
              <a:ext cx="4325347" cy="2743892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3637471" y="1587260"/>
              <a:ext cx="1081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높이</a:t>
              </a:r>
              <a:r>
                <a:rPr lang="en-US" altLang="ko-KR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 10</a:t>
              </a:r>
              <a:endParaRPr lang="ko-KR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373" y="2501790"/>
            <a:ext cx="4184982" cy="37609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28448" y="2704552"/>
            <a:ext cx="1376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높이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16</a:t>
            </a:r>
            <a:endParaRPr lang="ko-KR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30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520" y="3714477"/>
            <a:ext cx="2434353" cy="26777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GD&amp;T Exercise 1 - Finger</a:t>
            </a:r>
            <a:endParaRPr lang="ko-KR" altLang="en-US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9061897" y="6571084"/>
            <a:ext cx="2895600" cy="2603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/>
              <a:t>Adv. Solid Modelling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1" y="1477407"/>
            <a:ext cx="4442063" cy="36566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12" y="1345120"/>
            <a:ext cx="2092658" cy="148836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2978" y="2849042"/>
            <a:ext cx="3828221" cy="35432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9162" y="1345120"/>
            <a:ext cx="2667321" cy="1960595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7306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GD&amp;T Exercise 1 - Finger</a:t>
            </a:r>
            <a:endParaRPr lang="ko-KR" altLang="en-US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9061897" y="6571084"/>
            <a:ext cx="2895600" cy="2603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/>
              <a:t>Adv. Solid Modelling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60" y="1359012"/>
            <a:ext cx="3575959" cy="248929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r="14523" b="10881"/>
          <a:stretch/>
        </p:blipFill>
        <p:spPr>
          <a:xfrm>
            <a:off x="4458917" y="1513390"/>
            <a:ext cx="2054026" cy="157625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14" y="4081784"/>
            <a:ext cx="3021457" cy="227644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328" y="1871933"/>
            <a:ext cx="4898174" cy="45639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835" y="4071905"/>
            <a:ext cx="2210108" cy="228631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68005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GD&amp;T Exercise 1 - Finger</a:t>
            </a:r>
            <a:endParaRPr lang="ko-KR" altLang="en-US" dirty="0"/>
          </a:p>
        </p:txBody>
      </p:sp>
      <p:sp>
        <p:nvSpPr>
          <p:cNvPr id="19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9061897" y="6571084"/>
            <a:ext cx="2895600" cy="26035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dirty="0"/>
              <a:t>Adv. Solid Modelling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t="707" r="2949" b="1783"/>
          <a:stretch/>
        </p:blipFill>
        <p:spPr bwMode="auto">
          <a:xfrm>
            <a:off x="687239" y="1511479"/>
            <a:ext cx="7956430" cy="47599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8726487" y="4972891"/>
            <a:ext cx="2855913" cy="1077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600" dirty="0">
                <a:solidFill>
                  <a:srgbClr val="FF0000"/>
                </a:solidFill>
                <a:latin typeface="Symbol" panose="05050102010706020507" pitchFamily="18" charset="2"/>
                <a:ea typeface="굴림" panose="020B0600000101010101" pitchFamily="50" charset="-127"/>
                <a:cs typeface="Arial" panose="020B0604020202020204" pitchFamily="34" charset="0"/>
              </a:rPr>
              <a:t>f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5H7 = 0~0.012 (12)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  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 MMC = </a:t>
            </a:r>
            <a:r>
              <a:rPr kumimoji="1" lang="en-US" altLang="ko-KR" sz="1600" dirty="0">
                <a:solidFill>
                  <a:srgbClr val="FF0000"/>
                </a:solidFill>
                <a:latin typeface="Symbol" panose="05050102010706020507" pitchFamily="18" charset="2"/>
                <a:ea typeface="굴림" panose="020B0600000101010101" pitchFamily="50" charset="-127"/>
                <a:cs typeface="Arial" panose="020B0604020202020204" pitchFamily="34" charset="0"/>
              </a:rPr>
              <a:t>f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5mm</a:t>
            </a:r>
            <a:endParaRPr kumimoji="1" lang="en-US" altLang="ko-KR" sz="1600" dirty="0">
              <a:solidFill>
                <a:srgbClr val="FF0000"/>
              </a:solidFill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10g6 = -0.005~-0.014 (11)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  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 MMC  = 9.995mm</a:t>
            </a:r>
            <a:endParaRPr kumimoji="1" lang="ko-KR" altLang="en-US" sz="1600" dirty="0">
              <a:solidFill>
                <a:srgbClr val="FF0000"/>
              </a:solidFill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5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20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75</ep:Words>
  <ep:PresentationFormat>와이드스크린</ep:PresentationFormat>
  <ep:Paragraphs>19</ep:Paragraphs>
  <ep:Slides>5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기본 디자인</vt:lpstr>
      <vt:lpstr>Bradley Hand ITC</vt:lpstr>
      <vt:lpstr>Century Gothic</vt:lpstr>
      <vt:lpstr>Copperplate Gothic Bold</vt:lpstr>
      <vt:lpstr>Symbol</vt:lpstr>
      <vt:lpstr>Wingdings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2019-10-21T05:03:36.000</dcterms:created>
  <dc:creator>김 병희</dc:creator>
  <cp:lastModifiedBy>User</cp:lastModifiedBy>
  <dcterms:modified xsi:type="dcterms:W3CDTF">2019-10-23T06:51:09.053</dcterms:modified>
  <cp:revision>31</cp:revision>
  <dc:title>Advanced  Solid Modeling Lab - Model Based Definition</dc:title>
  <cp:version>1000.0000.01</cp:version>
</cp:coreProperties>
</file>